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7"/>
  </p:notesMasterIdLst>
  <p:sldIdLst>
    <p:sldId id="256" r:id="rId2"/>
    <p:sldId id="257" r:id="rId3"/>
    <p:sldId id="336" r:id="rId4"/>
    <p:sldId id="262" r:id="rId5"/>
    <p:sldId id="337" r:id="rId6"/>
    <p:sldId id="312" r:id="rId7"/>
    <p:sldId id="340" r:id="rId8"/>
    <p:sldId id="339" r:id="rId9"/>
    <p:sldId id="341" r:id="rId10"/>
    <p:sldId id="343" r:id="rId11"/>
    <p:sldId id="344" r:id="rId12"/>
    <p:sldId id="345" r:id="rId13"/>
    <p:sldId id="346" r:id="rId14"/>
    <p:sldId id="356" r:id="rId15"/>
    <p:sldId id="347" r:id="rId16"/>
    <p:sldId id="348" r:id="rId17"/>
    <p:sldId id="349" r:id="rId18"/>
    <p:sldId id="353" r:id="rId19"/>
    <p:sldId id="352" r:id="rId20"/>
    <p:sldId id="350" r:id="rId21"/>
    <p:sldId id="351" r:id="rId22"/>
    <p:sldId id="354" r:id="rId23"/>
    <p:sldId id="335" r:id="rId24"/>
    <p:sldId id="355" r:id="rId25"/>
    <p:sldId id="300" r:id="rId26"/>
  </p:sldIdLst>
  <p:sldSz cx="12192000" cy="6858000"/>
  <p:notesSz cx="6870700" cy="9653588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41">
          <p15:clr>
            <a:srgbClr val="A4A3A4"/>
          </p15:clr>
        </p15:guide>
        <p15:guide id="2" pos="216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Azeredo" initials="GA" lastIdx="3" clrIdx="0">
    <p:extLst>
      <p:ext uri="{19B8F6BF-5375-455C-9EA6-DF929625EA0E}">
        <p15:presenceInfo xmlns:p15="http://schemas.microsoft.com/office/powerpoint/2012/main" userId="cbbed2c737eda6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E9E"/>
    <a:srgbClr val="CC9900"/>
    <a:srgbClr val="2D2DB9"/>
    <a:srgbClr val="C00000"/>
    <a:srgbClr val="00956F"/>
    <a:srgbClr val="A6A6A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A3C009-F98D-47BC-8FFC-AD821D90A0C2}">
  <a:tblStyle styleId="{E5A3C009-F98D-47BC-8FFC-AD821D90A0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80" d="100"/>
          <a:sy n="280" d="100"/>
        </p:scale>
        <p:origin x="-6168" y="-5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41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abriel\Documents\Facul\10o%20semestre\VisComp2\Trabalho\calibra&#231;&#227;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Calibração Theta x distância em pixels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theta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7.7930904895391478E-2"/>
                  <c:y val="0.4916120882086000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Sheet1!$C$2:$C$16</c:f>
              <c:numCache>
                <c:formatCode>General</c:formatCode>
                <c:ptCount val="15"/>
                <c:pt idx="0">
                  <c:v>19</c:v>
                </c:pt>
                <c:pt idx="1">
                  <c:v>26</c:v>
                </c:pt>
                <c:pt idx="2">
                  <c:v>32</c:v>
                </c:pt>
                <c:pt idx="3">
                  <c:v>41</c:v>
                </c:pt>
                <c:pt idx="4">
                  <c:v>44</c:v>
                </c:pt>
                <c:pt idx="5">
                  <c:v>50</c:v>
                </c:pt>
                <c:pt idx="6">
                  <c:v>56</c:v>
                </c:pt>
                <c:pt idx="7">
                  <c:v>65</c:v>
                </c:pt>
                <c:pt idx="8">
                  <c:v>70</c:v>
                </c:pt>
                <c:pt idx="9">
                  <c:v>78</c:v>
                </c:pt>
                <c:pt idx="10">
                  <c:v>85</c:v>
                </c:pt>
                <c:pt idx="11">
                  <c:v>133</c:v>
                </c:pt>
                <c:pt idx="12">
                  <c:v>170</c:v>
                </c:pt>
                <c:pt idx="13">
                  <c:v>259</c:v>
                </c:pt>
                <c:pt idx="14">
                  <c:v>313</c:v>
                </c:pt>
              </c:numCache>
            </c:numRef>
          </c:xVal>
          <c:yVal>
            <c:numRef>
              <c:f>Sheet1!$D$2:$D$16</c:f>
              <c:numCache>
                <c:formatCode>0.000</c:formatCode>
                <c:ptCount val="15"/>
                <c:pt idx="0">
                  <c:v>0.24497866312686414</c:v>
                </c:pt>
                <c:pt idx="1">
                  <c:v>0.24801632085532693</c:v>
                </c:pt>
                <c:pt idx="2">
                  <c:v>0.25112864709078764</c:v>
                </c:pt>
                <c:pt idx="3">
                  <c:v>0.25431836664314977</c:v>
                </c:pt>
                <c:pt idx="4">
                  <c:v>0.25758833523482472</c:v>
                </c:pt>
                <c:pt idx="5">
                  <c:v>0.26094154723713509</c:v>
                </c:pt>
                <c:pt idx="6">
                  <c:v>0.26438114394374551</c:v>
                </c:pt>
                <c:pt idx="7">
                  <c:v>0.26862734159588475</c:v>
                </c:pt>
                <c:pt idx="8">
                  <c:v>0.27153284499739311</c:v>
                </c:pt>
                <c:pt idx="9">
                  <c:v>0.27525204939284986</c:v>
                </c:pt>
                <c:pt idx="10">
                  <c:v>0.27907185962382591</c:v>
                </c:pt>
                <c:pt idx="11">
                  <c:v>0.30434418875458163</c:v>
                </c:pt>
                <c:pt idx="12">
                  <c:v>0.32380393960102827</c:v>
                </c:pt>
                <c:pt idx="13">
                  <c:v>0.37089128881266237</c:v>
                </c:pt>
                <c:pt idx="14">
                  <c:v>0.39967806918896809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90C-4362-9CBA-3626CE9DB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001215"/>
        <c:axId val="165999967"/>
      </c:scatterChart>
      <c:valAx>
        <c:axId val="166001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distância</a:t>
                </a:r>
                <a:r>
                  <a:rPr lang="en-US" baseline="0"/>
                  <a:t> do centro (pixels)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99967"/>
        <c:crosses val="autoZero"/>
        <c:crossBetween val="midCat"/>
      </c:valAx>
      <c:valAx>
        <c:axId val="165999967"/>
        <c:scaling>
          <c:orientation val="minMax"/>
          <c:max val="0.41000000000000003"/>
          <c:min val="0.24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Theta (radianos)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01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333" cy="408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860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48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556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75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027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79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245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8703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87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602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7131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70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456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/>
              <a:t>https://www.scirp.org/html/1-7900134_22044.htm</a:t>
            </a:r>
            <a:endParaRPr dirty="0"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668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9862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ea274267_0_12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3ea2742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0979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41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01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70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cd8b8914_0_1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fcd8b8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98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05820f473_1_5:notes"/>
          <p:cNvSpPr txBox="1">
            <a:spLocks noGrp="1"/>
          </p:cNvSpPr>
          <p:nvPr>
            <p:ph type="body" idx="1"/>
          </p:nvPr>
        </p:nvSpPr>
        <p:spPr>
          <a:xfrm>
            <a:off x="915684" y="4602936"/>
            <a:ext cx="50394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200" rIns="89975" bIns="44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g605820f47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84613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674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conteúdo">
  <p:cSld name="Slide de conteú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074616" y="1987463"/>
            <a:ext cx="9960708" cy="41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962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Open Sans"/>
              <a:buChar char="•"/>
              <a:defRPr sz="2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Open Sans"/>
              <a:buNone/>
              <a:defRPr sz="200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9" name="Google Shape;19;p2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191477" y="-144463"/>
            <a:ext cx="3751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074616" y="1148835"/>
            <a:ext cx="9960708" cy="68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 idx="2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duas colunas de conteúdo">
  <p:cSld name="Slide de conteúdo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074620" y="2139875"/>
            <a:ext cx="4764600" cy="4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962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40"/>
              <a:buFont typeface="Open Sans"/>
              <a:buChar char="•"/>
              <a:defRPr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1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4" name="Google Shape;24;p3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191477" y="-144463"/>
            <a:ext cx="37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074620" y="1301225"/>
            <a:ext cx="4764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3"/>
          </p:nvPr>
        </p:nvSpPr>
        <p:spPr>
          <a:xfrm>
            <a:off x="6214670" y="2139875"/>
            <a:ext cx="4764600" cy="4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962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40"/>
              <a:buFont typeface="Open Sans"/>
              <a:buChar char="•"/>
              <a:defRPr sz="2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1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4"/>
          </p:nvPr>
        </p:nvSpPr>
        <p:spPr>
          <a:xfrm>
            <a:off x="6214670" y="1301225"/>
            <a:ext cx="4764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dois conteúdos">
  <p:cSld name="Slide com dois conteúdo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074616" y="1987463"/>
            <a:ext cx="4451541" cy="41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962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Open Sans"/>
              <a:buChar char="•"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31" name="Google Shape;31;p4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191477" y="-144463"/>
            <a:ext cx="3751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074616" y="1148835"/>
            <a:ext cx="9960708" cy="68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rgbClr val="5F5F5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6510896" y="1987463"/>
            <a:ext cx="4451541" cy="417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962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Open Sans"/>
              <a:buChar char="•"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imagem">
  <p:cSld name="Slide de imagem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125226" y="1202798"/>
            <a:ext cx="9960708" cy="487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962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40"/>
              <a:buFont typeface="Open Sans"/>
              <a:buChar char="•"/>
              <a:defRPr sz="22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Char char="•"/>
              <a:defRPr sz="2000" b="0" i="1" u="none" strike="noStrike" cap="none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Open Sans"/>
              <a:buNone/>
              <a:defRPr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37" name="Google Shape;37;p5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191477" y="-144463"/>
            <a:ext cx="3751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9818078" y="476251"/>
            <a:ext cx="1847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Google Shape;7;p1"/>
          <p:cNvCxnSpPr/>
          <p:nvPr/>
        </p:nvCxnSpPr>
        <p:spPr>
          <a:xfrm>
            <a:off x="6073531" y="1066800"/>
            <a:ext cx="1125415" cy="1643062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" name="Google Shape;8;p1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191477" y="-144463"/>
            <a:ext cx="3751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379046" y="7938"/>
            <a:ext cx="3751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 descr="data:image/jpeg;base64,/9j/4AAQSkZJRgABAQAAAQABAAD/2wCEAAkGBxQTEhUTExQVFBUVFxsbGRcXFhcgHBcbHRscHBgaGxwYHCggHBwlHyAYIzEhJykrLi8uHSA0OzMsNygtLi0BCgoKDg0OGxAQGzUmICUtNC8sLDQuNzQsLCwsLCwsLCwsLCwtLCwvLCwsLCwsLCwsLCwsLCwsLCwsLCwsLCwsLP/AABEIAKkBKgMBEQACEQEDEQH/xAAcAAEAAgIDAQAAAAAAAAAAAAAABQYEBwECAwj/xABOEAABAwIDAwQNCQYEBAcAAAABAAIDBBEGEiEFMUEHE1FhFyIyM1NUcYGRkpOx0hQVFkJygqHC0SM1Q1JzsjSDweFEYnSzJDZjosPj8P/EABsBAQACAwEBAAAAAAAAAAAAAAABBQMEBgIH/8QAOBEAAgECAwUFBQgCAwEAAAAAAAECAxEEElEFExQhcQYxMjNBNGFygbEiQkOCkcHC0aHwI1LhJP/aAAwDAQACEQMRAD8A3igMWq2lDGbSSxsPQ97R7ypUW+5ENpd54fP9L4zB7aP4lOSWhGeOo+f6XxmD20fxJkloM8dR8/0vjMHto/iTJLQZ46j5/pfGYPbR/EmSWgzx1Hz/AEvjMHto/iTJLQZ46j5/pfGYPbR/EmSWgzx1Hz/S+Mwe2j+JMktBnjqPn+l8Zg9tH8SZJaDPHU9qbakMhtHNE89DXtJ/Ao4td6JUk+4y15JOksgaC46AC5XipOMIucu5cyYxcnZFN2jtmSQmxLG8ADb0kb1xGN2tXryeV5Y+iX7l5RwkKa5q7Manr5GG7Xu8l7g+UFatHHYijK8Zv9v0Ms6FOas0XDZG0BMzNucNHDoP6Fdrs/HRxdLN6rvX++hSYig6U7enoZy3zAQm39rmP9mzuiNT/KOHnVFtfajw/wDxUvE+96f+m/hMKqn25d31Ky6qeTcvdfpzFcpLFV5PM5u/VlqqUErWRNbD227MI5DcHQOO8HgD0hX2ytrzc1RrO9+5+/3mhisJHLnh+hZ11RVHV7gASTYDeVEpKKbfciUm3ZFbrcTG9omi3S6+vkHBcviu0Es1qEeWr9fkWlLZ6tebOKPEzr2kaLdLb3Hm4qMN2hlmtXjy1X9Crs9W+wyyxvDgCDcEXBXUQnGcVKLumVbTTszsvRB41NUyMXke1g6XOAH4qUm+4htIxPn+l8Zg9tH8SnJLQjPHUfP9L4zB7aP4kyS0GeOo+f6XxmD20fxJkloM8dR8/wBL4zB7aP4kyS0GeOo+f6XxmD20fxJkloM8dR8/0vjMHto/iTJLQZ46j5/pfGYPbR/EmSWgzx1Hz/S+Mwe2j+JMktBnjqdo9t0zjZtRCT0CVhP4FMktBmWpnAryejlAak5V8eyRyOoqVxYWgc7I09tci+Rp+rpYkjXW3St3DUE1nkales19lGoXuLiSSSTvJ1J8pK3zTucWQCyAWQCyAWQCyAWQCyANNjcaEbiN4QG1uSrHspmZR1TzI1+kUjjdzXcGOO9wPAnUGw3HTSxNBWzRNuhWbeWRs/Ez7QO6yB+N1zW25OODlb1a+pb4FXrIpq4YvAgJzCT/ANo4cC2/oI/UroOzs2q8o6q/6Nf2V+0V9hP3lrXXlQULar7zSE/zn8DYL53tCbniqjf/AGf+OR0WHVqUV7jFWoZQCpTad0DYkLrtB6QD+C+l05ZoJ6o5qSs2iHxVOWxBo+u7XyDX32VLt+s4YdQX3n/hf6jcwEE6jb9CprjS5CAtWE5yY3MP1Tp5D/uCuw7P1nOjKm/uv/D/ANZUbQglNS1IrlLxgaCBojsZ5rhl9zQO6eRxtcADpPUumoUd4+fcVNapkR8/7QrpJ3mSaR8rz9Z7iT5r7h1DRWkYqKsivcm+bMeykgWQCyAWQCyAWQCyAWQHFkBbMFY5noZGgudJTkgPicSbDiWX7lw32Gh49IwVaEZr3malWcH7j6Lp5mva17TdrgHNPSCLg+hVbVuRY3PmjHsDmbRqw/eZnO8od2zT6CFbUXemisrK02QCymMIAgCAIAgCAIAgCAlcKwOfW0zWd0Z47eZwJPmAJXio7QfQ901eaPo7FHePvBcdt32R9UdDgPN+RT1xBdBATWE+/O+wfe1XvZ72l/C/qjR2h5S6/wBltXZFMUDaHfZPtu95XznGe0VPif1Z0dHy49F9DHWsZAgNhUvcN+yPcvpVHy49F9Dm6nifUg8X9zH5T7gqHtH5cOrN/Z3ikVlcmWoQFjwf/F+7+ZdP2b/F/L/Iq9pfd+f7GuOXiBwqad57h0RaD1h13D0Fq7jBv7LRz+KXNGsFuGqEAQBAEAQBAEAQBACgPoLDmx6gUlOL2tBHobadoNN6qqklmfUsoJ5UduUPALa8CWNwjqGiwcb5Xjg19tRa5s4A+dTQrunyfcRVoqfU1DW8n+0Y3FppXu647OB8ljf0gLeWIpv1NN0Jr0Mf6F7Q8Tn9Qqd9T1I3M9B9C9oeJz+oU31PUbmeg+he0PE5/UKb6nqNzPQfQvaHic/qFN9T1G5noPoXtDxOf1Cm+p6jcz0H0L2h4nP6hTfU9RuZ6D6F7Q8Tn9Qpvqeo3M9B9C9oeJz+oU31PUbmeh70mAdoyOAFLI3rflaB53FQ69NepKozfobY5O+TwUJ5+ZzZKgiwy3yxg7w2+9x4usOgcb6VfEZ+S7jbo0cnN95ZsUd4+8Fz23fZH1RaYDzfkU9cQXQQE1hPvzvsH3tV72e9pfwv6o0doeUuv9ltXZFMUDaHfZPtu95XznGe0VPif1Z0dHy49F9DHWsZAgNhUvcN+yPcvpVHy49F9Dm6nifUg8X9zH5T7gqHtH5cOrN/Z3ikVlcmWoQFjwf/ABfu/mXT9m/xfy/yKvaX3fn+xl4rw3FXwGGXTW7Hjex24OHT1jiusp1HTd0VM4KaszSG2OTLaEDiGxc+3g+Ig38rXWcD6fKrCOJpy9bGlLDzRF/QvaHic/qFe99T1PG5noPoXtDxOf1Cm+p6jcz0H0L2h4nP6hTfU9RuZ6D6F7Q8Tn9Qpvqeo3M9B9C9oeJz+oU31PUbmeg+he0PE5/UKb6nqNzPQfQvaHic/qFN9T1G5noPoXtDxOf1Cm+p6jcz0OzMEbQJsKObztt+JNk39PUbmehesE8lDxI2auyhrSC2FpuXEajnCNLD+UXvx6DrVcUrWh+psUsO07yNwLRNsIAgCAIAgCAIAgCAIAgCAiMUd4+8FT7d9kfVG7gPN+RT1xBdBATWE+/O+wfe1XvZ72l/C/qjR2h5S6/2W1dkUxQNod9k+273lfOcZ7RU+J/VnR0fLj0X0MdaxkCA2FS9w37I9y+lUfLj0X0ObqeJ9SDxf3MflPuCoe0flw6s39neKRWVyZahAWPB/wDF+7+ZdP2b/F/L/Iq9pfd+f7FkXUFYEAQBAEAQBAEAQBAEAQBAVrGuM4dnsBfd8r+4iaRc9ZP1W9foustKi6j5dxjqVVBGqq3ldr3OJYIYm8AGFx85cdfQFurCQXeajxMvQxuyttHwkfsmr1wtMjiZjsrbR8JH7JqcLTHEzHZW2j4SP2TU4WmOJmOyttHwkfsmpwtMcTM5HKttHwkXsmqOFpjiZlmwxywFz2srY2tBNudjvZvW5hvp1g+ZYqmE5XgZYYm7tI21HIHAOaQQQCCDoQdxB6Fom2dkAQBARGKO8feCp9u+yPqjdwHm/Ip64guggJrCffnfYPvar3s97S/hf1Ro7Q8pdf7LauyKYoG0O+yfbd7yvnOM9oqfE/qzo6Plx6L6GOtYyBAbCpe4b9ke5fSqPlx6L6HN1PE+pB4v7mPyn3BUPaPy4dWb+zvFIrK5MtQgLHg/+L938y6fs3+L+X+RV7S+78/2O+LMS/I+b/Zc5zmb6+W2W3/Kb711BWHSpxTlomVfNXzm2TPu1I7rL1dCAzcMba+Vw87k5vti22a+62t7DpQEugKfiDG/yad0PMZ8tu25y17gHdkPSgMrC+KzVyujMPN5WZr5yb6gW7kdKAsyAgsT4mZRhoLS+R2oYDbTpJ4DzICNw/jJ9RMyJ1OWZwSHBxIsBe+rRcdYPEIC3oDznmaxpe4gNaCSTwA3lAUWq5SBmtHBmb0ufYnzBpsgJ6mxE97GvFNJZzQR2zeIugNEcodc6baNS55PayFjR0NZ2oHvPlJVvQilTRW1nebK4spiCAIAgCAIAgPoDkarnSbOa1xJ5qRzGk/y6OA817eQBVmKjaoWGHd4F6WsZwgCAiMUd4+8FT7d9kfVG7gPN+RT1xBdBATWE+/O+wfe1XvZ72l/C/qjR2h5S6/2W1dkUxQNod9k+273lfOcZ7RU+J/VnR0fLj0X0MdaxkCA2FS9w37I9y+lUfLj0X0ObqeJ9SDxf3MflPuCoe0flw6s39neKRWVyZahAWPB/wDF+7+ZdP2b/F/L/Iq9pfd+f7EHyrf8P/mfkXUFYeG0f3LD9sf3vQE3yZ/4M/1Xe5qAtiA1Fjs2r5D0ZP7WqCS+4WxEasvBiMWQN3km979Q6FJBYEBrnlN2XIZGzgF0eQNcR9Ugk69AN96AkcIYyEpZBM0NfbK147l1hoCPqn8D1IC6oCr8o0xbRED672tPkvf/AECAjuSymbzc0lu2Lw2/QAL29J/AIC8oDR/K/g+SOd9bE0uhksZLDvb9xJ/5Tob9JPUrHDVk1kfeaWIpO+ZGtVtmqEAQBAEAQGVszZ8lRK2GFhkkduaPxJ6AOJK8ykoq7JjFydkfSmC9gChpI6e4c4Xc9w3F7tXW6huHUAqmrUzycizpwyRsTixnsIAgIjFHePvBU+3fZH1Ru4DzfkU9cQXQQE1hPvzvsH3tV72e9pfwv6o0doeUuv8AZbV2RTFA2h32T7bveV85xntFT4n9WdHR8uPRfQx1rGQIDYVL3Dfsj3L6VR8uPRfQ5up4n1IPF/cx+U+4Kh7R+XDqzf2d4pFZXJlqEBY8H/xfu/mXT9m/xfy/yKvaX3fn+xg8pOy5JYo5I2l3Nl2YAXNnAa242t+K6grCmS7fdJSR0YjHauuHAkl2pIGW2+56VBJsXA+zXwUrWyDK5zi4t4tvuB67AKSCwIDUWOXD5wfrxj/taoJNuBSQcoCqYqxcaSVsfNCRrmXJLi3Uk6A2IOm/yoCl4XoH1NY2RjMrGy53Fo7VgBzZQfwAUEm31JBE4o2WammfE3utC2/8wNwPPu86A1tsDEMuz3SMdHfNa7HktLXDjuPu4BQSX+kxSxzGOdHIC5oJAY4gEi5ANtVJBPkICvVuBtnyuLn0kVzvLQW36zkIWVVqi7mY3Sg/Qx+xzs3xVvryfEp4ipqNzDQdjnZvirfXk+JOIqajcw0HY52b4q315PiTiKmo3MNB2Odm+Kt9eT4k4ipqNzDQDk62b4qz1pPiTiKmo3MNCc2XsiCmblgijiB35GgX8p3nzrHKcpd7Paio9xnLySEAQBARGKO8feCp9u+yPqjdwHm/Ip64guggJrCffnfYPvar3s97S/hf1Ro7Q8pdf7LauyKYoW1WWmkB/nP4m4XzvaEHDFVE/wDs/wDPM6LDu9KL9xirUMoAupSbdkDYkLbNA6AB+C+l045YJaI5qTu2yBxf3MflPuC5/tH5cOrLDZ3ikVlcmWoQFjwf/F+7+ZdP2b/F/L/Iq9pfd+f7FkXUFYdRGL3sL9NtUB2QBAEAQBAcOaDoRfyoA0W0GiA5QBAdXMB3gG3UgOyA6SyhoLnENaBckkAAdJJ3ICp1nKZs2N2X5RnI4xse4esBY+lZ1hqj9DE68F6mP2Vtm+Ek9jJ+inhamhG/hqOyts3wknsZP0Thamg38NR2Vtm+Ek9jJ+icLU0G/hqOyts3wknsZP0Thamg38NR2Vtm+Ek9jJ+icLU0G/hqOyts3wknsZP0Thamg38NR2Vtm+Ek9jJ+icLU0G/hqOyts3wknsZP0Thamg38NT2peU7Zrzl58svxfG9o9JbYKHhqi9CVXg/UttPO17Q9jmva4XDmkEEdII0KwtW5Myp3IzFHePvBU23fZH1Ru4DzfkU9cQXQQE1hPvzvsH3tV72e9pfwv6o0doeUuv8AZbV2RTEJt/ZBk/aM7oDUfzDh51RbX2W8R/y0vEu9a/8Apv4TFKn9iXd9CsOpXg2LHX6MpXKPC1k8rg79GWqqQaumib2FsR2YSSCwGoad5PAnoV9srZE1NVqytbuXrf3mhisXHLkh+pZ11RVFexf3MflPuC5ztH5cOrLLZ3ikVlcmWoQFjwf/ABfu/mXT9m/xfy/yKvaX3fn+xZF1BWFb2zjqgpnFktQ3ON7WBzyOo5AbHqKyxoTlzSMcqsI97IzsrbN8JJ7GT9F74Wpoed/DUdlbZvhJPYyfonC1NBv4ajsrbN8JJ7GT9E4WpoN/DUdlbZvhJPYyfonC1NBv4ajsrbN8JJ7GT9E4WpoN/DUdlbZvhJPYyfonC1NBv4ajsrbN8JJ7GT9E4WpoN/DUdlbZvhJPYyfonC1NBv4anLOVTZpNudePLFJ8KcLU0G/hqWjZO14KlmeCVkreJab2PQRvB6isMoSi7NGVSUu4zl5JNDcr2KXz1L6VriIIDYtH15Bq4u6QDoB0glWWFpKMc3qzRxFRt5Ua+W0awQBAEAQBAEAQBAEBeOSrFL6WqZA5xME7g0tO5r3aNe3oN7A9IPUFrYmkpRv6oz0KjjK3obrxR3j7wXKbd9kfVF7gPN+RT1xBdBATWE+/O+wfe1XvZ72l/C/qjR2h5S6/2W1dkUwQBAEAQFexf3MflPuC5ztH5cOrLLZ3ikVlcmWoQFjwf/F+7+ZdP2b/ABfy/wAir2l935/sVrllxTJTRMpoXFj5gS9w3tjGlgeBcePQD0rs8LSUnmfoUmIqOKsjRwCsTQCAIAgCAIAgCAIAgJLD+25aOZs8LrOadRwe3i1w4g/hvXicFNWZ6hNxd0fS+z9tRSxRyh1hIxrwDwDgCPeqiUGnYs1JNXPnzlI2a6DaNQHDSR5kaelrze/mOYeUFWlCSlTRX1o2mysrMYggCAIAgCAIAgCAICcwRs11RXU8bAdJGvcf5WsIc4n0W8pCx1pKMG2ZKUW5o+h8Ud4+8Fx+3fZH1R0GA835FPXEF0EBNYT7877B97Ve9nvaX8L+qNHaHlLr/ZbV2RTBAEAQBAV7F/cx+U+4LnO0flw6sstneKRWVyZahAWPB/8AF+7+ZdP2b/F/L/Iq9pfd+f7Gv+XjZrhJT1Fu0LTGT0OBLmjzgu9Urt8HJWcSgxUe5mqVumoEAQBAEAQBAEAQBActaSQACSTYAbyTuA60B9G7EwqWU8DHus5kTGuGuhDQDx6VUzqXk2WcYWSM/FmFIK+MMmBDm9xI2wcwnfa+hB4g6e9eadWVN3RM6cZrmawreRmpDjzVRC9vDMHNPnADh+K3FjI+qNV4V+jMbsO1vhKf1n/AvXFw0I4WWo7Dtb4Sn9Z/wJxcNBwstR2Ha3wlP6z/AIE4uGg4WWo7Dtb4Sn9Z/wACcXDQcLLUdh2t8JT+s/4E4uGg4WWo7Dtb4Sn9Z/wJxcNBwstR2Ha3wlP6z/gTi4aDhZajsO1vhKf1n/AnFw0HCy1Pel5Gaon9pPCxvEtD3HzAgD8V5eMj6IlYV+rNm4QwfT7PYREC57u7lfbM7q00DR0Dz33rUq1pVHzNmnTjBciU2vS85E5o32uPKNf9lW7Rw7xGGlBd/p1XM28NU3dRSZRSF8+aadmdAFALLhOkIDpDuOjevpPuXVdnsNKMZVpevJfuVW0KqbUF8yxLpStCAIAgCAicSUhfFcC5Yb26uP6+ZVG2sNKthrx748/l6/2bmCqqFSz9SnLhy7CAt+GKQsizHQvN/Nw/1Xa7Dw0qOHzS75c/l6FLjqqnUsvQztp7OjqInQzMD43ixaf/ANcEdIV3GTi7o0ZRUlZmqNscjDsxNLUNy/yzA3H3mDX0BbscZ/2RqywujIvsO1vhKf1n/AsnFw0PHCy1HYdrfCU/rP8AgTi4aDhZajsO1vhKf1n/AAJxcNBwstR2Ha3wlP6z/gTi4aDhZajsO1vhKf1n/AnFw0HCy1HYdrfCU/rP+BOLhoOFlqOw7W+Ep/Wf8CcXDQcLLUdh2t8JT+s/4E4uGg4WWp2j5G6wnWWnA6bvP5VHGQ0HCy1LxgvkzgoniaRxnmHckizGHpa3Xtusk9Vlr1cTKasuSM9Ogoc/Uva1jOEAQBAEAQBAEAQBAEAQBAEBF7R2JHKc2rXHeRx8oVVjNkUMTLP3S1Xr1Rt0cZOmrd6MamwywG73F/Vaw861aHZ+jCV6knL3dyMs9oTatFWJtjQAABYDcBwV9GKilGKskaDbbuzspICAIAgCAICHrcPRvOZpLCd9t3oVLith0K0s0Xlfu7v0N2ljpwVnzOKLDsbDdxLyOBFh6OKjDbCoUpZpvM/8foTVx85K0eRMq7NEIAgCAIAgCAIAgCAIAgCAICs7YxnHBMYBHLI9trhoFtQDYa3Oh6EB77DxZDUP5sB8cn8jxa9t9iOPVvQE+gCAIAgCAIAgCAIAgOHGwv0ICI2FiKKrc8RB9o7XLgBe992t+HFATCAIAgCAIAgCAIAgCAIAgIzbu3I6RgfLmOY2AaLkm1/IgMyhqRJGyQAgPY1wB3gOAIB9KA90AQBAEAQHnUuIY4jeGkj0ICp8n225qnnuefmyZMvatFr577h1BAXBAEAQGuH/AL8++P8AshQDjlC/ZVsMrNHZWuNuJa7T8NFINj3QGu6GodtCWZ8tS+nhjIDGtflGt7E62NgLny8EBIYC2xI6Samkk53m7ljyb3aHZTrxGrSPKgJDlAq3xUmaN7mOL2i7TY2N76jUICsOopo6FlbHUz59C5rnktsXW3Hfw33QF4w1tM1NNHKRZxBDrbrg2NvegMHFVI1xa+SsfTRgEFrX5c56b318ligKxh7azo65sMVQ+ogebXeSfqk6ZtxB4jehJsDaUhbDI4GxDHEHoIabIQULA9NLVOdLJUznmnsOXnHZXcbEX3aIC87ZpTLC9ge6Mkd23eLG+liN9redAa95NqEvlc8SPYI8pLGk2kvmFna8POoBsqpjLmOaHFhLSA4b2m2/zKQa2222OFhczaUss7fqiRxBN9R2pOX0oSXXCG0Xz0sckmr9QT02JF/RZCCs8oFbKKmGJkskbHtbcMcRqXkXNt+iAj8TsnoHtbFVTObIw9065FiL9XnFihJ3xLDNs98UkdTNJmuSHuJBLbXuL2IN+PpQg2TE+7QekAoChy1j62sljdUOgghuO0flzEHLqeNzc68B50B64P2q9lXJSOmM8epjeXZt2u++63DgQgLBjGpfHRyvjcWuAbZw3i72g28xKApNJQSvoX1nyqoEjS425x1rNNt97386ElvwNtJ89KHSHM5ri3NxIFiCevW3mQggOVKlP7KXO6x7Tm/qgjMc+/uje27ggLHg2idHTMLpHyc41jxmJ7QFje0bc9yEBD482xK2SKlhcWOktmcDY9s7K0AjUa3Jt1ICP2jJLs2ohtPJNFIO2bI4ncQHWvuOoIPvQGxQUAQHhXVIjjfIdzGlx8gF0BQNiRT17Zp5aiVjWXDWRuLRfLci26wBHWelAe3JP/xH+V/8iAm8ebafTQDmzZ8jsod/KALkjr3DzoCs7Yjko445o618k1xnY6XMDcXPa31AOmt9/BCS90O1WSRsfuzsa63RcA2QgoO2an5PtZ072PLA4HRvdDmg3S9gdevgoB6ubJtOtZII3MgjtcuH1QbnqzE6WF7KQbIIQGqoaKOiqHtq6YyxnvbrXFgTYjUA3FrjeLISXXCtfBNnMFOYQ2wzGNrc194Bb0WGl+hCDF5Sv8H/AJjf9UBWpNuB+z46OJkj5SADZptYOvpbffRAXnCuzXU9LHG7uhcu6i43I825AVLFLDHtJk88bn0/a27W4Fm2ItuuHdtbigPFtU2o2rFLC1xjGUXyEWs03vpoEJL/ALW7xL/Tf/aUIKhyVtIjnuCO2bvHUUBeJG3BHSCgNb4BqDTVElPKx4fIQ0aaAtzXv1dYQFyxdTySUkzIrl5AsBvIzAuA8rbhAUSn2pCzZ0lMWOZUOuD2h7Y57i5twGlj0KCS44Aic2iYHAtOZ5sQQbFxtvUkFdx+wmup7AnRnD/1CgOOVNhMkFgT2jtw6wgPblWYSILAnvm4fZQF6pu4b9ke5Aa02ls9tJWvfUQGaCQuc0gXtmN+kC4NxY8NUBacLbSppZC2npjFlbfOY2gb7WBbfXzoDJx0L0M1tdG/3tQEBslh+ZpRY3tJpb/mQEjyaNIpDcW/au3+RqA8+Uyje+nY5jS4Mfd1huBBF/JeyAk8GbRbNSsDWubzTWxnMN5a0XI6kBA8oGzpBNDVxtLxHlDgBuyuzNJ6jci6Ajtr1B2pUwthjeGMHbucLZQSC4mxtuGnSUBssBAcoDG2lS87FJFuzsc2/RcEIDXmHtqGgZPT1McjS4ktIbcXLcp8oNhYhAZ/JVC5onJaQDzdiQbG2e9jx3hASfKFsh88DXRgudE6+Uby0ixt0ncbeVAV/Zm2qKNjQaFxmAAIEYdd3UXG+p4WQGxII2lrSGgCwsMtrC2gtw8iA8ptpQNJa+WIEbw57QR5QSpyvQi6PSmq45L829j7b8rgbX3XsdOKNNd4TTPdQScEIDlAQGNdmSVFNzcQBdnabEgaC996AzMNUboaaKOQWe1tiLg8TxCAk0AQHACA5QFMwvyiQ1tSaZkUrHBrjmdlt2pAO434rPUw7hHM2YoVlJ2Rc1gMoQBAcZQgBNkBVsK49pa+Z8MIkDmtLgXtAD2ggFzbE9I0Nt6zVKEqauzFCrGbaRalhMoQBAY9TWRx2EkjGX3Bzmi/pKlJvuIukejZW5cwIy2vmuLW33vutbiosSedNXRSG0cjHkakNc029BUtNd5F0zIUEhAEACAj9ubZhpIjNO8MYNOsngGgak9QXqEHN2R5lJRV2c7E2tDVQtmgeHxu4jgeII3gjoKSg4uzJjJSV0Z68khAQuK8Sw0EImmDiC4Ma1gBLnEE21IA0BNyslOm6jsjxOagrsyNgbYirIGVEV8j76OFiCCQQR0ghRODhLKyYSUldEkvB6CA4sgOUB86Y4gY/bcrJDlY+oia91wMrSIw51zoLC5uVa0W1RTWhoVUnVszb3J/hyjpBM6jndOJC0PJfG4NLM1gDG0WPbcepaNapOdsysbVKEY3ylQh5VKyomMVJRMe4XOUuc51hvOmUdCzPCwirykYVXlJ2iicwJyjfLZzTTQ8zNZxGUktJb3TSDq0jXp3FY62HyLMnyMlKtndmjNx7j5mzy2JsfPTvFwy9g0XsC42JuTewHRw4xRoOpz7kTVrKHL1KxPyoVtPO2Kroo2FwacocQ7K42B3uHA6abllWGhKN4yMe/lF2ki+YwxRHQU/PSAuLjlYwb3OIvv4AAEk/wCy1qVJ1JWRmqVFBXZRTyoVkQimqaEMppu4c1xzEb7i+hNtbENutnhoO6jLmjDv5Lm1yLxiLFDKegNdG3nmFrHMF7Zg8tDTextvB3LXhScp5GZp1Mscxr+PlTr3RPqG0UZp43ZXvu85TpoTfrbrbiFs8LBPLm5mDfztmtyL9gfFbNowGVrDG5jsr2E3sbA3B4ggrWq0nTlYz06imrmkcD188Nc99NB8olyyAMvbQkXd5ujrVhVjFwSk7GnTbU3ZXNm4D5RzWVBpp4RFLZxaWk2Jb3TSHatIFz5juWpWw+SOZPkbFKvmeVolsX4hrYJWRUlEajMzNnucrdbFpsN+7e4b1jpU4SV5Sse5zknaKuQeHuUmY1jaOuphBI9waC0ntXEXaHNdfQ6ag8Qss8OsmaDueIV3myyViT5RMdHZxia2ESulDjcvsG5SBwBvvXihQ3l+Z6q1cnoZWCdv1lU2SSppmwR5WuiIzftMwJvcnda3pXmrCEeUXcmnKUubRVuSzFMdTVyMZRQUxfEZHPjvdxDm6bhp2xKz4ik4xu5XMdKopSaSLDinEtfFOYaSgM4DWu50k5TfhpYAg30zdfFYadOm1eUrGSc5p2ijAwdyjPqKr5HVwcxNdwGUm2ZoJLXB2rTYGxubr3Vw6jHPF3R4p1ryyyXM2GtU2DR/LrLmrYY9+WC/nc91/wAGhWODVoN+80cU/tJGZDie2Gy2/b3NL5j/APUV5dP/AOj/AD/vzPaqf8P+CM5DpMu0JGnTNA8W6w9h/Ve8Xzh8zxhvGbDx1jwUUjKeKLn6mS1mXsG5jlbe2pJO5o/DS+rRoZ1mbsjYqVcrsu8jNi8o0wq20e0KYU73kBrmk2Bd3FwSdDuzA7/Pb3PDrLmg7nmNZ5sslYsWOsXx7Oha9zeckkJEcd7XtvJPBo09IWKjSdR2MlSooK5FYCxbW1sn7akEULmFzZhnANiAAM181779NxXqtShBcnzPNKpKXejBxxV1L6trI9lip+T2dHK8uLDmAJIbo0kHTUkgjyL1SUVG7la55qOTlyjex4cmeKIn1c9O6kbS1EpJfkLsrnx3Dmlju4cO23b7Feq9JqKle6Io1E5NWszLx/yjPoKj5PHA15yNdne427YkWygdXSvNHDqpHM2TVrZHaxGjlSqaedsW0KMRA2JLSQ5rSSM1iSHDQ7jwK98LGSvBnnfyi7TRYuVPbLKejY59PHUskla3JJu7lzg4ab9PxWLDwcpcnYyVpqMeauZeCNuRybNZUmOOmjYH3YzuWNYTe2nVdeasGqmXvJpzThm7ioRcqdXUTOFHQ89GzUjti8tvoSW6Mv0arO8LGK+1IxKvKT+yi94r2xPTQNkgpnVMjnBpY0ntbg9to0kgEW4b1rU4Rk7N2M85OKulco1TymVtLIwV1CI2P3ZSQ6wtmIuSHEXGmm8LZWGhNfYkYHXlF/aRtKmna9jXtN2vaHNPSCLg+habVuRtI+ecbxsdtuVspyxuqIg83tZhEYeb8LNvqrSjdUVbQ0KiTq8zceBaKhhjkjoJmytzBz8soflJFhe264b+BWhWc205o26ailaJqvka/eh/pS+9q3MV5Zq4bxscn/7+P9Wo/Olbyf0FLzRyi3i26JJdI89O8E7ubaGB3mzNelDnRsveKvKrdnPK9O1+043Mc17TDFq0gju38R5kwytTYrv7aLFy807zFSSC+Rrntd9pzWlv4NcsWDau0e8UnZMiG0ny+khNXtimiiYGkRFkYdGWtLbEZmnMASOvrWS+7k8sHci2eKvItOOdnCn2AYWv5xrBEA+1sw51pBsOpYKMs1e/UyVValYqWFv/AC9tH+t+WBZ6nnx/3UxQ8llg5BO8VX9Vv9qxYzxI94XwsrHI/wDvZ39OX+4LNifK/Qx0PMZ1wF+//wDOqf7ZUreR8kKfnfqTmOsU1Mm0xQMndSQh8bHPYcru3DSXl2hFr6AEBY6NKKp52rs91KknUyJ2K5tfZwp9twRNlkmAnpjnkfmcSXMJu7is0ZZqLdvRmOUbVUuhO8vvfaT7EvvYsWC7me8V6GzcMf4Cn/6dn9gWnU8b6mzDwo09yFf493/TO/vjW/jPB8zUw/mMlds4jqavaxoTUvpIBK5l43ZHdq0m5dobuIsNbajQ8fEKcYUs9rs9SqSlUy3siH2JSCHEDI2vfIGTkB73ZnO7Q6udxKyTd6F/ceYq1axv1VhvGmcWATYjgjOoBiaR1WLyPQVv0+WHbNSfOskVXZ+xJDtEbNNzG2ru5p3FrL3f54h+IWZzW73nu/3/ACYVF58npcmsFO5rEL2bg6apZ5u3cPcFjq86F+h7pu1ZnXlLdJBtoS5gwnmnxyObdrQLNzW4hpBNlOHtKjYVrqrclpMLsq6mKWo2zTyzEtEYibHmNiXNDcr+m/BeN64RaUOR73alK7lzOvL5A7nKV+uTI9vUHXafxHuTBvk0Ril3F+wJtunmpKaOKWMyMp2Zow4Z2ZWta7M3eADpcrWrQkpNtepsUpRcUloa9mxBU7Q2q6jdVSUkDZJGAROyOIjzaZhYlzrcdOpbSpxp0s1rs188p1Mt7Ii8EwCPb/NhznBk1Q0OcbucAHi7jxJ3kr3Wd6F/cjxS839Ry1fvMf0Y/wC56jCeX8xivEe3Lx/jo/8ApW/9yVMH4Pn/AETifMXQs/LV+7ab+sz/ALUiw4TxvoZcT4EeWH4HPwzI1l82SY2HECRxI9AKmo0sQr+4in5BE8ie26eD5S2aWOJz+bLS9wbmAzggE7yLjTrXvFwlK1keMNJK9yx8sGK6ijbDFTu5szZy6QAEgNy9q2+gJvv6liwtKM7uXoZcRUcUkjX/ACgbM5qChlNVLVvnje5zpJS8N0jNmXJyjtj6B0LZoSu5K1rGvWjZR53N04ZP/g6b+hF/Y1aE/E+pux8KMDa/J1Q1Mz55WPMkhu4iR4FwANwOmgCmOInFWREqUJO7RI4ZwpTUHOfJ2ubzuXNme53c3tv3d0V5qVZT8RMKcYdxi7AwLR0c3PwNeJMpbcyOIs619CeoKZ1pzVmRGnGLujnZmBaOCp+VRteJbuNzI4i775tCbcSkq05RyvuCpxTuiA5UdrbOY+GGugfKS0ua+OwdGL235mmx10ud27csuHhUabgzHWlBcpI1WaKGqro4tnQytjJYLPN3aHt5HanK23Xw61uXlGDc2a1lKayI+jtobPjnidFMwSRuFi124/oetVSk4u6LBpNWZTuxLs7NfLLb+XnTb9fxWxxVQw8PAsu0MOwTUoo3tPMBrGhoc64DLZRmvfSw4rCqklLMu8yuCccvoYVHgmkipZaRjXiGZ2Z4L3Ek9qNDe47lq9OtNyUn3ohU4qOX0MrDWGKeha9tO1zRIQXZnF2oFhvUTqSnzkTGCj3GHsLA1JSTc/C14kIcLmRxFnb9DopnWnJZWRGnGLujjZuBaOCp+VxseJsz3XMjiLvBDtCbfWKSrzlHK+4hUoqWb1PTEuCqOucHzxnOBbOxxa63QbaHzgpTrThyTE6UZ95HbK5MaCCRkrWSPexwc0vkdo4G4Nm2BsddV7liaklY8xoQTuSmJsH0tc5jqhrnGMENyvc3R1r7t+4LHTqyh4T3KnGXeS9HRtjibEy+RjQ0XOtgLDXyLw227npKysQWG8DUlFIZadj2vLCy7pHO7UkHcT1BZJ15zVpHmNOMXdHTEWAaKskMssZEh3vY4tLraC/Am3GymFecFZMidKMndnlsLk6oaWVs0bHmRhu1z5HGxta9hYbr8FM8ROSsyI0YRd0W1YDKV9+DaU1ny4tdz+YOvnda4ZkHa7u5WXfSyZPQ8ZI5s3qZEeGqcVjq0MPPublLsxtawF8u69gBded5LLk9CcizZvUwo8D0jav5aGvE+cvvndbMQQe13W1K9b6eXL6EbuN83qZ2IsN01awMqI8+XuXAkOb02cNfNuXmFSUHeInCMu8g9lcmNBBI2VrZHOY4ObmkdoQbg9rb8VlliaklY8RoQTuWTbex4auIwzsD2HW2oII3EEag9YWGE3B3RklFSVmQ2G8B0lFKZoRJnLS27nk2BtcW0HAb7rJUrzmrM8wpRg7o6Yg5PaGrkMskbmyO7p0bi3N1kbieuyQxE4KyZEqMJO7OcP8AJ/RUcomiY8yNvZz3uNrix00G7qSdec1ZiNGEXdHpiDAtHWTc9Ox5flDbiRwFhe2gPWVEK84KyJlSjLmztiTBFJXSCWoa9zwwMBa9ze1BJ3A9LikK04K0RKnGTuzMxBhqCsiZDO1zmMcHNAcQbhpaNR1ErzCpKDuj1KCkrMyNhbGipIWwQgiNpNgSSdSSdT1lRObm7sRioqyK1W8luzpJDIY3tzG5Yx5DDffpwHULLMsTUStcxuhBu5YNuYdp6uIRTx52t7nUhzTa1w4G+70rFCpKDujJKCkrMrEXJLs4G5bK4dBlNv8A22P4rNxVQxcPAutNSMjY1jG2axoa0a6ACwGvUtdtvmZkrHuoJCAIAgKjyj/4dZqPiMVXuMDkp73J5V6xHeRR7i+rXMwQBAEAQBAEAQBAEAQBAEAQBAEAQBAEAQBAEAQBAEAQBAEAQBAEAQH/2Q=="/>
          <p:cNvSpPr/>
          <p:nvPr/>
        </p:nvSpPr>
        <p:spPr>
          <a:xfrm>
            <a:off x="566616" y="160338"/>
            <a:ext cx="3751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C:\Users\Felipe\Desktop\download.jpg"/>
          <p:cNvPicPr preferRelativeResize="0"/>
          <p:nvPr/>
        </p:nvPicPr>
        <p:blipFill rotWithShape="1">
          <a:blip r:embed="rId6">
            <a:alphaModFix/>
          </a:blip>
          <a:srcRect r="-3691" b="35206"/>
          <a:stretch/>
        </p:blipFill>
        <p:spPr>
          <a:xfrm>
            <a:off x="10380786" y="312739"/>
            <a:ext cx="1455172" cy="50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7259" y="347068"/>
            <a:ext cx="1286607" cy="366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1427" y="6537125"/>
            <a:ext cx="6064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EMC 410067 –  Aplicações da Visão Computacional na Metrologia</a:t>
            </a:r>
          </a:p>
        </p:txBody>
      </p:sp>
      <p:sp>
        <p:nvSpPr>
          <p:cNvPr id="14" name="Google Shape;14;p1"/>
          <p:cNvSpPr txBox="1"/>
          <p:nvPr/>
        </p:nvSpPr>
        <p:spPr>
          <a:xfrm>
            <a:off x="11074350" y="6537132"/>
            <a:ext cx="73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26262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262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" name="Google Shape;15;p1"/>
          <p:cNvSpPr/>
          <p:nvPr/>
        </p:nvSpPr>
        <p:spPr>
          <a:xfrm rot="10800000" flipH="1">
            <a:off x="384150" y="928675"/>
            <a:ext cx="11423700" cy="16800"/>
          </a:xfrm>
          <a:prstGeom prst="rect">
            <a:avLst/>
          </a:prstGeom>
          <a:solidFill>
            <a:srgbClr val="0232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 rot="10800000" flipH="1">
            <a:off x="384150" y="6520332"/>
            <a:ext cx="11423700" cy="16800"/>
          </a:xfrm>
          <a:prstGeom prst="rect">
            <a:avLst/>
          </a:prstGeom>
          <a:solidFill>
            <a:srgbClr val="0232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mc:AlternateContent xmlns:mc="http://schemas.openxmlformats.org/markup-compatibility/2006" xmlns:p14="http://schemas.microsoft.com/office/powerpoint/2010/main">
    <mc:Choice Requires="p14">
      <p:transition p14:dur="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imed.com/knowledgebase/what-is-laser-triangulatio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ink.springer.com/book/10.1007/978-3-662-43634-9" TargetMode="External"/><Relationship Id="rId4" Type="http://schemas.openxmlformats.org/officeDocument/2006/relationships/hyperlink" Target="https://shaneormonde.wordpress.com/2014/01/25/webcam-laser-rangefinde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1845425" y="0"/>
            <a:ext cx="8196300" cy="8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0" y="6573900"/>
            <a:ext cx="12192000" cy="284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1453487" y="318239"/>
            <a:ext cx="898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EMC 410067 – </a:t>
            </a:r>
            <a:r>
              <a:rPr lang="pt-BR" sz="18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 Aplicações da Visão Computacional na Metrologia</a:t>
            </a:r>
            <a:endParaRPr sz="1800" b="1" i="0" u="none" strike="noStrike" cap="none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2403450" y="1766950"/>
            <a:ext cx="73851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Triangulação Laser</a:t>
            </a:r>
            <a:endParaRPr sz="3600" b="1" i="0" u="none" strike="noStrike" cap="none" dirty="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4016375" y="3420125"/>
            <a:ext cx="62241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ALUNO:</a:t>
            </a:r>
            <a:br>
              <a:rPr lang="pt-BR" sz="1800" b="1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800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Gabriel Hartmann de Azeredo</a:t>
            </a:r>
            <a:br>
              <a:rPr lang="pt-BR" sz="1800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0" i="0" u="none" strike="noStrike" cap="none" dirty="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PROFESSOR:</a:t>
            </a:r>
            <a:endParaRPr sz="1800" b="1" i="0" u="none" strike="noStrike" cap="none" dirty="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Tiago Costa Pinto</a:t>
            </a:r>
            <a:endParaRPr sz="1800" dirty="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3006600" y="1110268"/>
            <a:ext cx="61788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TRABALHO FINAL</a:t>
            </a:r>
            <a:endParaRPr sz="1800" b="0" i="0" u="none" strike="noStrike" cap="none" dirty="0">
              <a:solidFill>
                <a:srgbClr val="0C0C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Bancada (representação)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98" name="Picture 2" descr="What is Laser Triangulation? - MoviMED">
            <a:extLst>
              <a:ext uri="{FF2B5EF4-FFF2-40B4-BE49-F238E27FC236}">
                <a16:creationId xmlns:a16="http://schemas.microsoft.com/office/drawing/2014/main" id="{A22C0BD9-8798-5EDA-D818-97F9B9CE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62" y="1652547"/>
            <a:ext cx="5807676" cy="457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6FC816-46DE-3FA2-626A-8ADD649CB48B}"/>
              </a:ext>
            </a:extLst>
          </p:cNvPr>
          <p:cNvCxnSpPr>
            <a:cxnSpLocks/>
          </p:cNvCxnSpPr>
          <p:nvPr/>
        </p:nvCxnSpPr>
        <p:spPr>
          <a:xfrm>
            <a:off x="4720281" y="1861751"/>
            <a:ext cx="201827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79151C-D572-7D0D-EC6D-6F1614298CB1}"/>
              </a:ext>
            </a:extLst>
          </p:cNvPr>
          <p:cNvSpPr txBox="1"/>
          <p:nvPr/>
        </p:nvSpPr>
        <p:spPr>
          <a:xfrm>
            <a:off x="5185719" y="1570735"/>
            <a:ext cx="108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 = 49 mm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CEAC60-E465-3E6D-3A2B-046F91204C54}"/>
              </a:ext>
            </a:extLst>
          </p:cNvPr>
          <p:cNvCxnSpPr>
            <a:cxnSpLocks/>
          </p:cNvCxnSpPr>
          <p:nvPr/>
        </p:nvCxnSpPr>
        <p:spPr>
          <a:xfrm>
            <a:off x="7636475" y="3682314"/>
            <a:ext cx="0" cy="2405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ED907-3FF4-8AE1-B63A-0DBA8174FEAE}"/>
                  </a:ext>
                </a:extLst>
              </p:cNvPr>
              <p:cNvSpPr txBox="1"/>
              <p:nvPr/>
            </p:nvSpPr>
            <p:spPr>
              <a:xfrm>
                <a:off x="7636474" y="4731149"/>
                <a:ext cx="14333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= 196 mm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ED907-3FF4-8AE1-B63A-0DBA8174F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74" y="4731149"/>
                <a:ext cx="1433383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78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Bancada (imagem)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C40B3-647B-0692-2763-A638A2E73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9" r="31411"/>
          <a:stretch/>
        </p:blipFill>
        <p:spPr>
          <a:xfrm rot="5400000">
            <a:off x="4341668" y="1837924"/>
            <a:ext cx="3621721" cy="41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1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Foco laser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E8967-C64A-F406-61F6-11AA65A4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5" y="2183026"/>
            <a:ext cx="4311989" cy="3233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E31FF-FC18-394A-2D5B-0C5956F3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" t="2802" b="3714"/>
          <a:stretch/>
        </p:blipFill>
        <p:spPr>
          <a:xfrm>
            <a:off x="6522147" y="2183026"/>
            <a:ext cx="4491841" cy="32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Configurações da câmera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5FC5B-6886-0573-0F94-F1A45BDF5FFD}"/>
              </a:ext>
            </a:extLst>
          </p:cNvPr>
          <p:cNvSpPr txBox="1"/>
          <p:nvPr/>
        </p:nvSpPr>
        <p:spPr>
          <a:xfrm>
            <a:off x="983245" y="2781707"/>
            <a:ext cx="4482560" cy="129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Compensação de exposição: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-5,58 EV</a:t>
            </a:r>
          </a:p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de exposição: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1234,11 </a:t>
            </a: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Ganho: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5,01 dB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E139A61-7C17-5D54-5F06-837332D723C9}"/>
              </a:ext>
            </a:extLst>
          </p:cNvPr>
          <p:cNvSpPr/>
          <p:nvPr/>
        </p:nvSpPr>
        <p:spPr>
          <a:xfrm>
            <a:off x="5766486" y="2065209"/>
            <a:ext cx="238897" cy="2727582"/>
          </a:xfrm>
          <a:prstGeom prst="righ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524BB-1DA2-6941-D0EE-4F77A4BDBE08}"/>
              </a:ext>
            </a:extLst>
          </p:cNvPr>
          <p:cNvSpPr txBox="1"/>
          <p:nvPr/>
        </p:nvSpPr>
        <p:spPr>
          <a:xfrm>
            <a:off x="6606746" y="2366209"/>
            <a:ext cx="4482560" cy="2125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Balanço entre: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Profundidade de foco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Nitidez da imagem (laser)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Ruído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Saturação da imagem</a:t>
            </a:r>
          </a:p>
        </p:txBody>
      </p:sp>
    </p:spTree>
    <p:extLst>
      <p:ext uri="{BB962C8B-B14F-4D97-AF65-F5344CB8AC3E}">
        <p14:creationId xmlns:p14="http://schemas.microsoft.com/office/powerpoint/2010/main" val="25511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Configurações da câmera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5FC5B-6886-0573-0F94-F1A45BDF5FFD}"/>
              </a:ext>
            </a:extLst>
          </p:cNvPr>
          <p:cNvSpPr txBox="1"/>
          <p:nvPr/>
        </p:nvSpPr>
        <p:spPr>
          <a:xfrm>
            <a:off x="1069744" y="2435912"/>
            <a:ext cx="4482560" cy="2125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Compensação de exposição: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-5,58 EV</a:t>
            </a:r>
          </a:p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de exposição: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1234,11 </a:t>
            </a: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Ganho: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5,01 dB</a:t>
            </a:r>
          </a:p>
          <a:p>
            <a:pPr>
              <a:lnSpc>
                <a:spcPct val="150000"/>
              </a:lnSpc>
            </a:pP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F#: </a:t>
            </a:r>
            <a:r>
              <a:rPr lang="pt-BR" sz="18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pt-BR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Ajuste do foco: </a:t>
            </a:r>
            <a:r>
              <a:rPr lang="pt-BR" sz="18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 m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E139A61-7C17-5D54-5F06-837332D723C9}"/>
              </a:ext>
            </a:extLst>
          </p:cNvPr>
          <p:cNvSpPr/>
          <p:nvPr/>
        </p:nvSpPr>
        <p:spPr>
          <a:xfrm>
            <a:off x="5766486" y="2065209"/>
            <a:ext cx="238897" cy="2727582"/>
          </a:xfrm>
          <a:prstGeom prst="rightBrac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524BB-1DA2-6941-D0EE-4F77A4BDBE08}"/>
              </a:ext>
            </a:extLst>
          </p:cNvPr>
          <p:cNvSpPr txBox="1"/>
          <p:nvPr/>
        </p:nvSpPr>
        <p:spPr>
          <a:xfrm>
            <a:off x="6606746" y="2366209"/>
            <a:ext cx="4482560" cy="2125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Balanço entre: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Profundidade de foco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Nitidez da imagem (laser)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Ruído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Saturação da imagem</a:t>
            </a:r>
          </a:p>
        </p:txBody>
      </p:sp>
    </p:spTree>
    <p:extLst>
      <p:ext uri="{BB962C8B-B14F-4D97-AF65-F5344CB8AC3E}">
        <p14:creationId xmlns:p14="http://schemas.microsoft.com/office/powerpoint/2010/main" val="13090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Calibração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2B7F-F005-5FAB-B625-1644871B5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5" t="11967" r="46139" b="9074"/>
          <a:stretch/>
        </p:blipFill>
        <p:spPr>
          <a:xfrm>
            <a:off x="322371" y="1565474"/>
            <a:ext cx="1334530" cy="471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F4790-F3B9-C423-ADE2-6334A852D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46" t="13937" b="9151"/>
          <a:stretch/>
        </p:blipFill>
        <p:spPr>
          <a:xfrm>
            <a:off x="1672282" y="1626566"/>
            <a:ext cx="799070" cy="458986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E8219C2-D41B-B724-4877-F13D67841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860759"/>
              </p:ext>
            </p:extLst>
          </p:nvPr>
        </p:nvGraphicFramePr>
        <p:xfrm>
          <a:off x="2589427" y="2259226"/>
          <a:ext cx="5283200" cy="3048000"/>
        </p:xfrm>
        <a:graphic>
          <a:graphicData uri="http://schemas.openxmlformats.org/drawingml/2006/table">
            <a:tbl>
              <a:tblPr>
                <a:tableStyleId>{E5A3C009-F98D-47BC-8FFC-AD821D90A0C2}</a:tableStyleId>
              </a:tblPr>
              <a:tblGrid>
                <a:gridCol w="1588765">
                  <a:extLst>
                    <a:ext uri="{9D8B030D-6E8A-4147-A177-3AD203B41FA5}">
                      <a16:colId xmlns:a16="http://schemas.microsoft.com/office/drawing/2014/main" val="2893914366"/>
                    </a:ext>
                  </a:extLst>
                </a:gridCol>
                <a:gridCol w="1344584">
                  <a:extLst>
                    <a:ext uri="{9D8B030D-6E8A-4147-A177-3AD203B41FA5}">
                      <a16:colId xmlns:a16="http://schemas.microsoft.com/office/drawing/2014/main" val="3116298899"/>
                    </a:ext>
                  </a:extLst>
                </a:gridCol>
                <a:gridCol w="1826605">
                  <a:extLst>
                    <a:ext uri="{9D8B030D-6E8A-4147-A177-3AD203B41FA5}">
                      <a16:colId xmlns:a16="http://schemas.microsoft.com/office/drawing/2014/main" val="2027804367"/>
                    </a:ext>
                  </a:extLst>
                </a:gridCol>
                <a:gridCol w="523246">
                  <a:extLst>
                    <a:ext uri="{9D8B030D-6E8A-4147-A177-3AD203B41FA5}">
                      <a16:colId xmlns:a16="http://schemas.microsoft.com/office/drawing/2014/main" val="1439471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tamanho</a:t>
                      </a:r>
                      <a:r>
                        <a:rPr lang="en-US" sz="1100" u="none" strike="noStrike" dirty="0">
                          <a:effectLst/>
                        </a:rPr>
                        <a:t> do </a:t>
                      </a:r>
                      <a:r>
                        <a:rPr lang="en-US" sz="1100" u="none" strike="noStrike" dirty="0" err="1">
                          <a:effectLst/>
                        </a:rPr>
                        <a:t>bloco</a:t>
                      </a:r>
                      <a:r>
                        <a:rPr lang="en-US" sz="1100" u="none" strike="noStrike" dirty="0">
                          <a:effectLst/>
                        </a:rPr>
                        <a:t>(mm)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distância real (mm)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distância do centro (pixels)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theta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1400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83928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2,5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193,5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2664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2498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188,5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358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0696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183,5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852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184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401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4272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173,5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45177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0,279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3761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450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216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0,371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5278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0,400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9827478"/>
                  </a:ext>
                </a:extLst>
              </a:tr>
            </a:tbl>
          </a:graphicData>
        </a:graphic>
      </p:graphicFrame>
      <p:pic>
        <p:nvPicPr>
          <p:cNvPr id="5122" name="Picture 2" descr="Selection_043">
            <a:extLst>
              <a:ext uri="{FF2B5EF4-FFF2-40B4-BE49-F238E27FC236}">
                <a16:creationId xmlns:a16="http://schemas.microsoft.com/office/drawing/2014/main" id="{A7C37ED5-071F-F2E1-C7B1-A65C6C37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702" y="2514600"/>
            <a:ext cx="40862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21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SOLUÇÃO DESENVOLVIDA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Calibração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924222E-1AE3-024C-BC1E-CC4FAE4C0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445097"/>
              </p:ext>
            </p:extLst>
          </p:nvPr>
        </p:nvGraphicFramePr>
        <p:xfrm>
          <a:off x="849038" y="1967298"/>
          <a:ext cx="5880735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6" descr="equation2">
            <a:extLst>
              <a:ext uri="{FF2B5EF4-FFF2-40B4-BE49-F238E27FC236}">
                <a16:creationId xmlns:a16="http://schemas.microsoft.com/office/drawing/2014/main" id="{14C387E5-9152-D3AD-5825-C168E487D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23" y="3162685"/>
            <a:ext cx="47625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FBDB9F-2840-3AA4-5719-9437BAF165E0}"/>
              </a:ext>
            </a:extLst>
          </p:cNvPr>
          <p:cNvSpPr/>
          <p:nvPr/>
        </p:nvSpPr>
        <p:spPr>
          <a:xfrm>
            <a:off x="5272216" y="4547286"/>
            <a:ext cx="502508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654927-0A53-B54A-D540-57D257114109}"/>
              </a:ext>
            </a:extLst>
          </p:cNvPr>
          <p:cNvSpPr/>
          <p:nvPr/>
        </p:nvSpPr>
        <p:spPr>
          <a:xfrm>
            <a:off x="5898294" y="4547286"/>
            <a:ext cx="502508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4F586-1C3E-495A-EC28-416025611B26}"/>
              </a:ext>
            </a:extLst>
          </p:cNvPr>
          <p:cNvSpPr/>
          <p:nvPr/>
        </p:nvSpPr>
        <p:spPr>
          <a:xfrm>
            <a:off x="7018123" y="4205416"/>
            <a:ext cx="420645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6D1BF-A7B8-3A5C-3D15-D6B29A9FDE82}"/>
              </a:ext>
            </a:extLst>
          </p:cNvPr>
          <p:cNvSpPr/>
          <p:nvPr/>
        </p:nvSpPr>
        <p:spPr>
          <a:xfrm>
            <a:off x="7018123" y="4522894"/>
            <a:ext cx="321791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20A8A7-F7AF-7C01-7AC1-1D2998528FA5}"/>
              </a:ext>
            </a:extLst>
          </p:cNvPr>
          <p:cNvCxnSpPr>
            <a:stCxn id="4" idx="2"/>
          </p:cNvCxnSpPr>
          <p:nvPr/>
        </p:nvCxnSpPr>
        <p:spPr>
          <a:xfrm>
            <a:off x="5523470" y="4761470"/>
            <a:ext cx="0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7A1381-B1FC-77E5-841D-8758709F926C}"/>
              </a:ext>
            </a:extLst>
          </p:cNvPr>
          <p:cNvSpPr txBox="1"/>
          <p:nvPr/>
        </p:nvSpPr>
        <p:spPr>
          <a:xfrm>
            <a:off x="5021569" y="5032488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sensibilidade</a:t>
            </a:r>
            <a:endParaRPr lang="en-US" sz="1100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8E293FC-A59F-83BF-806B-BD24E639AE97}"/>
              </a:ext>
            </a:extLst>
          </p:cNvPr>
          <p:cNvCxnSpPr/>
          <p:nvPr/>
        </p:nvCxnSpPr>
        <p:spPr>
          <a:xfrm>
            <a:off x="6400802" y="4654378"/>
            <a:ext cx="617321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21309BF-6561-697B-DCD2-D36B1D3F44F9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6153407" y="3682571"/>
            <a:ext cx="234778" cy="14946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98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Introdução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Princípios utilizados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Solução desenvolvida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Resultados obtidos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Conclusão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Referências</a:t>
            </a:r>
            <a:endParaRPr sz="2200" b="1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1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RESULTADOS OBTIDOS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Detecção Laser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96798-B306-51A0-595A-3B2FC04C0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r="9939"/>
          <a:stretch/>
        </p:blipFill>
        <p:spPr>
          <a:xfrm>
            <a:off x="2861755" y="1608807"/>
            <a:ext cx="8122509" cy="54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RESULTADOS OBTIDOS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Calibração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7C7F0-1E67-4170-3C01-0CCC28F21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23"/>
          <a:stretch/>
        </p:blipFill>
        <p:spPr>
          <a:xfrm>
            <a:off x="306971" y="1499287"/>
            <a:ext cx="11562658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Introdução</a:t>
            </a:r>
            <a:endParaRPr sz="2200" b="1" dirty="0">
              <a:solidFill>
                <a:schemeClr val="dk2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Princípios utilizados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Solução desenvolvida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Resultados obtidos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Conclusão</a:t>
            </a:r>
            <a:endParaRPr sz="2200" b="1" dirty="0">
              <a:solidFill>
                <a:schemeClr val="dk2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Referências</a:t>
            </a:r>
            <a:endParaRPr sz="22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RESULTADOS OBTIDOS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Passo 5 mm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E3A1E-4BBB-E5FE-5D0B-41BB9AB9D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92" b="10101"/>
          <a:stretch/>
        </p:blipFill>
        <p:spPr>
          <a:xfrm>
            <a:off x="-57664" y="1606378"/>
            <a:ext cx="12192000" cy="47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RESULTADOS OBTIDOS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378900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Passo 2 mm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2E30D-6550-EB4F-C245-C321D0C82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8" b="7908"/>
          <a:stretch/>
        </p:blipFill>
        <p:spPr>
          <a:xfrm>
            <a:off x="132921" y="1540761"/>
            <a:ext cx="11926158" cy="49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Introdução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Princípios utilizados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Solução desenvolvida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Resultados obtidos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Conclusão</a:t>
            </a:r>
            <a:endParaRPr sz="2200" b="1" dirty="0">
              <a:solidFill>
                <a:schemeClr val="dk2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Referências</a:t>
            </a:r>
            <a:endParaRPr sz="2200" b="1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CONCLUSÃO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Considerações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F7E01-9149-CDFB-6BB0-974EB0994F9E}"/>
              </a:ext>
            </a:extLst>
          </p:cNvPr>
          <p:cNvSpPr txBox="1"/>
          <p:nvPr/>
        </p:nvSpPr>
        <p:spPr>
          <a:xfrm>
            <a:off x="435429" y="1639936"/>
            <a:ext cx="10806665" cy="46185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Bancada experimental e modelo matemático simples resultaram resultados satisfatórios;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Dificuldade grande e inesperada na parte mecânica: foco da câmera e laser, além dos </a:t>
            </a:r>
            <a:r>
              <a:rPr lang="pt-BR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trade-off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foco x nitidez x ruído;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Fontes de incertezas conhecidas: blocos padrão recobertos por fita, medições de grandezas com pouca precisão/referências, perda de foco em dimensões acima de 50 mm;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 normal à peça não alcança certas regiões e reflete em ângulos retos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Câmera em ângulo não consegue visualizar parte posterior à ressalto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Remover outlier da calibração provavelmente resolveria o fator de medir sempre a menos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Aumentar o ângulo da câmera aumentaria a sensibilidade o que melhoria precisão do sistema (cerca de 0,38 mm atualmente)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Ignorou-se os efeitos de perspectiva em relação à medidas verticais</a:t>
            </a:r>
          </a:p>
        </p:txBody>
      </p:sp>
    </p:spTree>
    <p:extLst>
      <p:ext uri="{BB962C8B-B14F-4D97-AF65-F5344CB8AC3E}">
        <p14:creationId xmlns:p14="http://schemas.microsoft.com/office/powerpoint/2010/main" val="36035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Introdução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Princípios utilizados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Solução desenvolvida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Resultados obtidos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Conclusão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Referências</a:t>
            </a:r>
            <a:endParaRPr sz="22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REFERÊNCIAS</a:t>
            </a:r>
            <a:endParaRPr sz="2000"/>
          </a:p>
        </p:txBody>
      </p:sp>
      <p:sp>
        <p:nvSpPr>
          <p:cNvPr id="423" name="Google Shape;423;p50"/>
          <p:cNvSpPr txBox="1"/>
          <p:nvPr/>
        </p:nvSpPr>
        <p:spPr>
          <a:xfrm>
            <a:off x="385200" y="922900"/>
            <a:ext cx="11421600" cy="5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[1] - </a:t>
            </a: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hlinkClick r:id="rId3"/>
              </a:rPr>
              <a:t>https://www.movimed.com/knowledgebase/what-is-laser-triangulation/</a:t>
            </a:r>
            <a:endParaRPr lang="pt-BR"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[2]  - </a:t>
            </a: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hlinkClick r:id="rId4"/>
              </a:rPr>
              <a:t>https://shaneormonde.wordpress.com/2014/01/25/webcam-laser-rangefinder/</a:t>
            </a:r>
            <a:endParaRPr lang="pt-BR"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[3] - </a:t>
            </a: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hlinkClick r:id="rId5"/>
              </a:rPr>
              <a:t>https://link.springer.com/book/10.1007/978-3-662-43634-9</a:t>
            </a:r>
            <a:endParaRPr lang="pt-BR"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[4] - https://sidj.in/2016/03/12/how-to-make-a-3-dimensional-distance-scanner-using-a-webcam/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[5] - https://github.com/thesidjway/LASER_dist_scanner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[6] - https://www.youtube.com/watch?v=DXeia4NFbx8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[7] - https://stackoverflow.com/questions/71039351/how-do-i-detect-laser-line-from-2-images-and-calculate-its-center-using-python-o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</a:rPr>
              <a:t>[8] – Notas de aula prof. Tiago Pinto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Introdução</a:t>
            </a:r>
            <a:endParaRPr sz="2200" b="1" dirty="0">
              <a:solidFill>
                <a:schemeClr val="dk2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Princípios utilizados</a:t>
            </a:r>
          </a:p>
          <a:p>
            <a:pPr marL="4445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Font typeface="+mj-lt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Solução desenvolvida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Resultados obtidos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Conclusão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Referências</a:t>
            </a:r>
            <a:endParaRPr sz="2200" b="1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3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INTRODUÇÃO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AC6C7-66BC-3C7C-F57F-428B32E99592}"/>
              </a:ext>
            </a:extLst>
          </p:cNvPr>
          <p:cNvSpPr txBox="1"/>
          <p:nvPr/>
        </p:nvSpPr>
        <p:spPr>
          <a:xfrm>
            <a:off x="764943" y="1720850"/>
            <a:ext cx="5660571" cy="3787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Aprender os princípios básicos de triangulação laser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Criar uma bancada funcional análoga à um scanner laser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Desenvolver e calibrar código para obter nuvem de pontos 3D a partir de um scanner laser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Desenvolver soluções de forma a simular uma esteira industrial e funcionamento autônomo: código funcional e pouco </a:t>
            </a:r>
            <a:r>
              <a:rPr lang="pt-BR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 </a:t>
            </a:r>
            <a:r>
              <a:rPr lang="pt-BR" sz="18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coded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Introdução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Princípios utilizados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Solução desenvolvida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Resultados obtidos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Conclusão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Referências</a:t>
            </a:r>
            <a:endParaRPr sz="2200" b="1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PRINCÍPIOS UTILIZADOS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Princípio Básico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What is Laser Triangulation? - MoviMED">
            <a:extLst>
              <a:ext uri="{FF2B5EF4-FFF2-40B4-BE49-F238E27FC236}">
                <a16:creationId xmlns:a16="http://schemas.microsoft.com/office/drawing/2014/main" id="{D9B9ABC9-12E8-02F7-BEBB-F0A99295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10" y="1635215"/>
            <a:ext cx="7696815" cy="41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PRINCÍPIOS UTILIZADOS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Nuvem de pontos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4" name="Picture 2" descr="Machine Vision with Laser Triangulation - Application Guide - Global Laser">
            <a:extLst>
              <a:ext uri="{FF2B5EF4-FFF2-40B4-BE49-F238E27FC236}">
                <a16:creationId xmlns:a16="http://schemas.microsoft.com/office/drawing/2014/main" id="{B12E6C96-49F4-944F-9FA5-10381BB7E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95" y="1565475"/>
            <a:ext cx="6580359" cy="45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FB7249-A822-9E23-7E1A-7E610A5C61E7}"/>
              </a:ext>
            </a:extLst>
          </p:cNvPr>
          <p:cNvSpPr/>
          <p:nvPr/>
        </p:nvSpPr>
        <p:spPr>
          <a:xfrm>
            <a:off x="3542270" y="4909466"/>
            <a:ext cx="1326292" cy="473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9B9F62-4334-0DEF-F30D-E59C5BBC8CCB}"/>
              </a:ext>
            </a:extLst>
          </p:cNvPr>
          <p:cNvSpPr/>
          <p:nvPr/>
        </p:nvSpPr>
        <p:spPr>
          <a:xfrm>
            <a:off x="2846846" y="5729131"/>
            <a:ext cx="1326292" cy="473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8F20F-DB8D-BF3A-1145-B07913D5CB42}"/>
              </a:ext>
            </a:extLst>
          </p:cNvPr>
          <p:cNvSpPr/>
          <p:nvPr/>
        </p:nvSpPr>
        <p:spPr>
          <a:xfrm rot="19152792">
            <a:off x="3362578" y="3550955"/>
            <a:ext cx="2193864" cy="36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46F81-7404-A235-AD95-E1095D6C1046}"/>
              </a:ext>
            </a:extLst>
          </p:cNvPr>
          <p:cNvSpPr/>
          <p:nvPr/>
        </p:nvSpPr>
        <p:spPr>
          <a:xfrm rot="18285628">
            <a:off x="3540170" y="3110160"/>
            <a:ext cx="2343272" cy="7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 idx="3"/>
          </p:nvPr>
        </p:nvSpPr>
        <p:spPr>
          <a:xfrm>
            <a:off x="2313525" y="261700"/>
            <a:ext cx="74829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PRINCÍPIOS UTILIZADOS</a:t>
            </a:r>
            <a:endParaRPr sz="20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435429" y="991275"/>
            <a:ext cx="11434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2326A"/>
                </a:solidFill>
                <a:latin typeface="Open Sans"/>
                <a:ea typeface="Open Sans"/>
                <a:cs typeface="Open Sans"/>
                <a:sym typeface="Open Sans"/>
              </a:rPr>
              <a:t>Semelhança de Triângulos</a:t>
            </a:r>
            <a:endParaRPr sz="2400" b="1" dirty="0">
              <a:solidFill>
                <a:srgbClr val="023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Webcam and laser trigonometry">
            <a:extLst>
              <a:ext uri="{FF2B5EF4-FFF2-40B4-BE49-F238E27FC236}">
                <a16:creationId xmlns:a16="http://schemas.microsoft.com/office/drawing/2014/main" id="{B4B861BE-C26D-F47C-7805-83282B3F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4" y="1837037"/>
            <a:ext cx="5691609" cy="380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quation1">
            <a:extLst>
              <a:ext uri="{FF2B5EF4-FFF2-40B4-BE49-F238E27FC236}">
                <a16:creationId xmlns:a16="http://schemas.microsoft.com/office/drawing/2014/main" id="{9A4123F8-32E2-52FE-CBA1-597128D54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08" y="1754488"/>
            <a:ext cx="14097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2">
            <a:extLst>
              <a:ext uri="{FF2B5EF4-FFF2-40B4-BE49-F238E27FC236}">
                <a16:creationId xmlns:a16="http://schemas.microsoft.com/office/drawing/2014/main" id="{1853183A-71D0-DBB0-D43E-E80F6B1D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3" y="3615768"/>
            <a:ext cx="47625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694C18-120E-DD30-9FE5-0472E7E67BA7}"/>
              </a:ext>
            </a:extLst>
          </p:cNvPr>
          <p:cNvSpPr/>
          <p:nvPr/>
        </p:nvSpPr>
        <p:spPr>
          <a:xfrm>
            <a:off x="6828653" y="4613189"/>
            <a:ext cx="395931" cy="584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E6094B-7990-CC2E-5043-A92EA3BA4BBD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>
            <a:off x="7026619" y="5198076"/>
            <a:ext cx="382451" cy="619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8BE978-37B3-BC86-3199-48AB48FBEE3E}"/>
              </a:ext>
            </a:extLst>
          </p:cNvPr>
          <p:cNvSpPr txBox="1"/>
          <p:nvPr/>
        </p:nvSpPr>
        <p:spPr>
          <a:xfrm>
            <a:off x="7409070" y="5555473"/>
            <a:ext cx="142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+mj-lt"/>
              </a:rPr>
              <a:t>Parâmetros de calibração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59FB0-2346-5AB6-AE7B-F9F4F3C3333F}"/>
              </a:ext>
            </a:extLst>
          </p:cNvPr>
          <p:cNvSpPr txBox="1"/>
          <p:nvPr/>
        </p:nvSpPr>
        <p:spPr>
          <a:xfrm>
            <a:off x="9410506" y="5555473"/>
            <a:ext cx="245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+mj-lt"/>
              </a:rPr>
              <a:t>Resultam na sensibilidade do sistema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D0C0E-5406-9B24-36D7-E089322BEFEF}"/>
              </a:ext>
            </a:extLst>
          </p:cNvPr>
          <p:cNvSpPr txBox="1"/>
          <p:nvPr/>
        </p:nvSpPr>
        <p:spPr>
          <a:xfrm>
            <a:off x="8764931" y="5558948"/>
            <a:ext cx="64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+mj-lt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38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88826" y="920225"/>
            <a:ext cx="11421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2326A"/>
                </a:solidFill>
              </a:rPr>
              <a:t>AGENDA</a:t>
            </a:r>
            <a:endParaRPr>
              <a:solidFill>
                <a:srgbClr val="02326A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65725" y="1606475"/>
            <a:ext cx="77328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Introdução</a:t>
            </a:r>
            <a:endParaRPr sz="2200" b="1" dirty="0">
              <a:solidFill>
                <a:srgbClr val="9E9E9E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Princípios utilizados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pt-BR" sz="2200" b="1" dirty="0">
                <a:solidFill>
                  <a:schemeClr val="dk2"/>
                </a:solidFill>
              </a:rPr>
              <a:t>Solução desenvolvida</a:t>
            </a:r>
          </a:p>
          <a:p>
            <a:pPr marL="5461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Font typeface="+mj-lt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Resultados obtidos</a:t>
            </a:r>
          </a:p>
          <a:p>
            <a:pPr marL="5461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2200"/>
              <a:buFont typeface="+mj-lt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Conclusão</a:t>
            </a:r>
            <a:endParaRPr sz="2200" b="1" dirty="0">
              <a:solidFill>
                <a:srgbClr val="9E9E9E"/>
              </a:solidFill>
            </a:endParaRPr>
          </a:p>
          <a:p>
            <a:pPr marL="5461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2200"/>
              <a:buFont typeface="+mj-lt"/>
              <a:buAutoNum type="arabicPeriod"/>
            </a:pPr>
            <a:r>
              <a:rPr lang="pt-BR" sz="2200" b="1" dirty="0">
                <a:solidFill>
                  <a:srgbClr val="9E9E9E"/>
                </a:solidFill>
              </a:rPr>
              <a:t>Referências</a:t>
            </a:r>
            <a:endParaRPr sz="2200" b="1" dirty="0">
              <a:solidFill>
                <a:srgbClr val="9E9E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9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lide mestre">
  <a:themeElements>
    <a:clrScheme name="Vortrag HEXATeam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aster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</TotalTime>
  <Words>667</Words>
  <Application>Microsoft Office PowerPoint</Application>
  <PresentationFormat>Widescreen</PresentationFormat>
  <Paragraphs>200</Paragraphs>
  <Slides>25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Times New Roman</vt:lpstr>
      <vt:lpstr>Cambria Math</vt:lpstr>
      <vt:lpstr>Open Sans Light</vt:lpstr>
      <vt:lpstr>Roboto</vt:lpstr>
      <vt:lpstr>Arial</vt:lpstr>
      <vt:lpstr>Open Sans</vt:lpstr>
      <vt:lpstr>Slide mestre</vt:lpstr>
      <vt:lpstr>PowerPoint Presentation</vt:lpstr>
      <vt:lpstr>AGENDA</vt:lpstr>
      <vt:lpstr>AGENDA</vt:lpstr>
      <vt:lpstr>INTRODUÇÃO</vt:lpstr>
      <vt:lpstr>AGENDA</vt:lpstr>
      <vt:lpstr>PRINCÍPIOS UTILIZADOS</vt:lpstr>
      <vt:lpstr>PRINCÍPIOS UTILIZADOS</vt:lpstr>
      <vt:lpstr>PRINCÍPIOS UTILIZADOS</vt:lpstr>
      <vt:lpstr>AGENDA</vt:lpstr>
      <vt:lpstr>SOLUÇÃO DESENVOLVIDA</vt:lpstr>
      <vt:lpstr>SOLUÇÃO DESENVOLVIDA</vt:lpstr>
      <vt:lpstr>SOLUÇÃO DESENVOLVIDA</vt:lpstr>
      <vt:lpstr>SOLUÇÃO DESENVOLVIDA</vt:lpstr>
      <vt:lpstr>SOLUÇÃO DESENVOLVIDA</vt:lpstr>
      <vt:lpstr>SOLUÇÃO DESENVOLVIDA</vt:lpstr>
      <vt:lpstr>SOLUÇÃO DESENVOLVIDA</vt:lpstr>
      <vt:lpstr>AGENDA</vt:lpstr>
      <vt:lpstr>RESULTADOS OBTIDOS</vt:lpstr>
      <vt:lpstr>RESULTADOS OBTIDOS</vt:lpstr>
      <vt:lpstr>RESULTADOS OBTIDOS</vt:lpstr>
      <vt:lpstr>RESULTADOS OBTIDOS</vt:lpstr>
      <vt:lpstr>AGENDA</vt:lpstr>
      <vt:lpstr>CONCLUSÃO</vt:lpstr>
      <vt:lpstr>AGENDA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Azeredo</dc:creator>
  <cp:lastModifiedBy>Gabriel Azeredo</cp:lastModifiedBy>
  <cp:revision>23</cp:revision>
  <dcterms:modified xsi:type="dcterms:W3CDTF">2022-11-29T17:07:15Z</dcterms:modified>
</cp:coreProperties>
</file>